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70" r:id="rId2"/>
    <p:sldId id="256" r:id="rId3"/>
    <p:sldId id="264" r:id="rId4"/>
    <p:sldId id="261" r:id="rId5"/>
    <p:sldId id="260" r:id="rId6"/>
    <p:sldId id="266" r:id="rId7"/>
    <p:sldId id="267" r:id="rId8"/>
    <p:sldId id="268" r:id="rId9"/>
    <p:sldId id="269"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24" autoAdjust="0"/>
  </p:normalViewPr>
  <p:slideViewPr>
    <p:cSldViewPr>
      <p:cViewPr varScale="1">
        <p:scale>
          <a:sx n="98" d="100"/>
          <a:sy n="98" d="100"/>
        </p:scale>
        <p:origin x="-194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141C06-2DC2-47D5-B93E-4CEA12228047}" type="datetimeFigureOut">
              <a:rPr lang="en-US" smtClean="0"/>
              <a:pPr/>
              <a:t>9/4/13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1F8C41-A4C4-42A0-8A2C-EA28E467690F}" type="slidenum">
              <a:rPr lang="en-US" smtClean="0"/>
              <a:pPr/>
              <a:t>‹#›</a:t>
            </a:fld>
            <a:endParaRPr lang="en-US"/>
          </a:p>
        </p:txBody>
      </p:sp>
    </p:spTree>
    <p:extLst>
      <p:ext uri="{BB962C8B-B14F-4D97-AF65-F5344CB8AC3E}">
        <p14:creationId xmlns:p14="http://schemas.microsoft.com/office/powerpoint/2010/main" val="2151700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a:t>
            </a:r>
            <a:r>
              <a:rPr lang="en-US" baseline="0" dirty="0" smtClean="0"/>
              <a:t> You can use the points on this slide to initiate student exploration on the topic of self-advocacy.</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Less</a:t>
            </a:r>
            <a:r>
              <a:rPr lang="en-US" baseline="0" dirty="0" smtClean="0"/>
              <a:t> experienced students may need direct instruction to facilitate understanding of these concepts. More experienced students</a:t>
            </a:r>
            <a:r>
              <a:rPr lang="en-US" dirty="0" smtClean="0"/>
              <a:t> may be able to explain these</a:t>
            </a:r>
            <a:r>
              <a:rPr lang="en-US" baseline="0" dirty="0" smtClean="0"/>
              <a:t> concepts or may want to share anecdotes from their lives that demonstrate the concepts. </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You can divide students into small groups of 2, 3, or 4 students if this would be better for the particular students in your group. Or,</a:t>
            </a:r>
            <a:r>
              <a:rPr lang="en-US" baseline="0" dirty="0" smtClean="0"/>
              <a:t> the entire SDI group could talk together. More experienced students may find this topic easy to discuss. Less experienced students may need support to begin exploring the topic, or they may want to draw or write about their experiences instead.</a:t>
            </a:r>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Teacher: See Enrichment Activities</a:t>
            </a:r>
            <a:r>
              <a:rPr lang="en-US" baseline="0" dirty="0" smtClean="0"/>
              <a:t> Sheet </a:t>
            </a:r>
            <a:r>
              <a:rPr lang="en-US" dirty="0" smtClean="0"/>
              <a:t>for details and additional ideas.</a:t>
            </a:r>
          </a:p>
          <a:p>
            <a:endParaRPr lang="en-US" dirty="0"/>
          </a:p>
        </p:txBody>
      </p:sp>
      <p:sp>
        <p:nvSpPr>
          <p:cNvPr id="4" name="Slide Number Placeholder 3"/>
          <p:cNvSpPr>
            <a:spLocks noGrp="1"/>
          </p:cNvSpPr>
          <p:nvPr>
            <p:ph type="sldNum" sz="quarter" idx="10"/>
          </p:nvPr>
        </p:nvSpPr>
        <p:spPr/>
        <p:txBody>
          <a:bodyPr/>
          <a:lstStyle/>
          <a:p>
            <a:fld id="{661F8C41-A4C4-42A0-8A2C-EA28E467690F}"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25127EC-91E5-4BBA-87C1-9BCF0AFCF965}" type="datetimeFigureOut">
              <a:rPr lang="en-US" smtClean="0"/>
              <a:pPr/>
              <a:t>9/4/13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6B39E5E-E8DC-4089-AE4B-2FBCF2A72C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25127EC-91E5-4BBA-87C1-9BCF0AFCF965}" type="datetimeFigureOut">
              <a:rPr lang="en-US" smtClean="0"/>
              <a:pPr/>
              <a:t>9/4/13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B39E5E-E8DC-4089-AE4B-2FBCF2A72C8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25127EC-91E5-4BBA-87C1-9BCF0AFCF965}" type="datetimeFigureOut">
              <a:rPr lang="en-US" smtClean="0"/>
              <a:pPr/>
              <a:t>9/4/13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25127EC-91E5-4BBA-87C1-9BCF0AFCF965}" type="datetimeFigureOut">
              <a:rPr lang="en-US" smtClean="0"/>
              <a:pPr/>
              <a:t>9/4/13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5127EC-91E5-4BBA-87C1-9BCF0AFCF965}" type="datetimeFigureOut">
              <a:rPr lang="en-US" smtClean="0"/>
              <a:pPr/>
              <a:t>9/4/13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B39E5E-E8DC-4089-AE4B-2FBCF2A72C8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25127EC-91E5-4BBA-87C1-9BCF0AFCF965}" type="datetimeFigureOut">
              <a:rPr lang="en-US" smtClean="0"/>
              <a:pPr/>
              <a:t>9/4/13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6B39E5E-E8DC-4089-AE4B-2FBCF2A72C8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25127EC-91E5-4BBA-87C1-9BCF0AFCF965}" type="datetimeFigureOut">
              <a:rPr lang="en-US" smtClean="0"/>
              <a:pPr/>
              <a:t>9/4/13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6B39E5E-E8DC-4089-AE4B-2FBCF2A72C8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87400" y="914400"/>
            <a:ext cx="7569200" cy="5029200"/>
          </a:xfrm>
          <a:prstGeom prst="rect">
            <a:avLst/>
          </a:prstGeom>
        </p:spPr>
      </p:pic>
      <p:sp>
        <p:nvSpPr>
          <p:cNvPr id="5" name="Rectangle 4"/>
          <p:cNvSpPr/>
          <p:nvPr/>
        </p:nvSpPr>
        <p:spPr>
          <a:xfrm>
            <a:off x="914400" y="5943600"/>
            <a:ext cx="5181600" cy="584776"/>
          </a:xfrm>
          <a:prstGeom prst="rect">
            <a:avLst/>
          </a:prstGeom>
        </p:spPr>
        <p:txBody>
          <a:bodyPr wrap="square">
            <a:spAutoFit/>
          </a:bodyPr>
          <a:lstStyle/>
          <a:p>
            <a:r>
              <a:rPr lang="en-US" sz="1600" dirty="0" err="1" smtClean="0"/>
              <a:t>Zosia</a:t>
            </a:r>
            <a:r>
              <a:rPr lang="en-US" sz="1600" dirty="0" smtClean="0"/>
              <a:t> </a:t>
            </a:r>
            <a:r>
              <a:rPr lang="en-US" sz="1600" dirty="0" err="1" smtClean="0"/>
              <a:t>Zaks</a:t>
            </a:r>
            <a:r>
              <a:rPr lang="en-US" sz="1600" dirty="0" smtClean="0"/>
              <a:t>, </a:t>
            </a:r>
            <a:r>
              <a:rPr lang="en-US" sz="1600" dirty="0" err="1" smtClean="0"/>
              <a:t>M.Ed</a:t>
            </a:r>
            <a:r>
              <a:rPr lang="en-US" sz="1600" dirty="0" smtClean="0"/>
              <a:t>, CRC</a:t>
            </a:r>
            <a:endParaRPr lang="en-US" sz="1600" dirty="0"/>
          </a:p>
          <a:p>
            <a:r>
              <a:rPr lang="en-US" sz="1600" dirty="0" smtClean="0"/>
              <a:t>© NYU ASD Nest Support Project, “Keeping it Real” 2013 </a:t>
            </a:r>
            <a:endParaRPr lang="en-US" sz="1600" dirty="0"/>
          </a:p>
        </p:txBody>
      </p:sp>
    </p:spTree>
    <p:extLst>
      <p:ext uri="{BB962C8B-B14F-4D97-AF65-F5344CB8AC3E}">
        <p14:creationId xmlns:p14="http://schemas.microsoft.com/office/powerpoint/2010/main" val="2709322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3600" b="1" dirty="0" smtClean="0"/>
              <a:t>Self-Advocacy Enrichment Activities</a:t>
            </a:r>
            <a:endParaRPr lang="en-US" sz="3600" b="1" dirty="0"/>
          </a:p>
        </p:txBody>
      </p:sp>
      <p:sp>
        <p:nvSpPr>
          <p:cNvPr id="3" name="Content Placeholder 2"/>
          <p:cNvSpPr>
            <a:spLocks noGrp="1"/>
          </p:cNvSpPr>
          <p:nvPr>
            <p:ph idx="1"/>
          </p:nvPr>
        </p:nvSpPr>
        <p:spPr>
          <a:xfrm>
            <a:off x="457200" y="1828800"/>
            <a:ext cx="8229600" cy="4800600"/>
          </a:xfrm>
        </p:spPr>
        <p:txBody>
          <a:bodyPr>
            <a:normAutofit/>
          </a:bodyPr>
          <a:lstStyle/>
          <a:p>
            <a:pPr>
              <a:buNone/>
            </a:pPr>
            <a:r>
              <a:rPr lang="en-US" sz="2400" dirty="0" smtClean="0">
                <a:latin typeface="+mj-lt"/>
              </a:rPr>
              <a:t>See the Enrichment Activities Sheet for complete details.</a:t>
            </a:r>
          </a:p>
          <a:p>
            <a:pPr>
              <a:buNone/>
            </a:pPr>
            <a:endParaRPr lang="en-US" sz="1200" dirty="0" smtClean="0">
              <a:latin typeface="+mj-lt"/>
            </a:endParaRPr>
          </a:p>
          <a:p>
            <a:r>
              <a:rPr lang="en-US" sz="2200" dirty="0" smtClean="0">
                <a:latin typeface="+mj-lt"/>
              </a:rPr>
              <a:t>Self-Advocacy Game Show</a:t>
            </a:r>
          </a:p>
          <a:p>
            <a:endParaRPr lang="en-US" sz="1200" dirty="0" smtClean="0">
              <a:latin typeface="+mj-lt"/>
            </a:endParaRPr>
          </a:p>
          <a:p>
            <a:r>
              <a:rPr lang="en-US" sz="2200" dirty="0" smtClean="0">
                <a:latin typeface="+mj-lt"/>
              </a:rPr>
              <a:t>Self-Advocacy Dramatic Re-enactments </a:t>
            </a:r>
          </a:p>
          <a:p>
            <a:pPr>
              <a:buNone/>
            </a:pPr>
            <a:endParaRPr lang="en-US" sz="1200" dirty="0" smtClean="0">
              <a:latin typeface="+mj-lt"/>
            </a:endParaRPr>
          </a:p>
          <a:p>
            <a:r>
              <a:rPr lang="en-US" sz="2200" dirty="0" smtClean="0">
                <a:latin typeface="+mj-lt"/>
              </a:rPr>
              <a:t>Self-Advocacy Mock Debates</a:t>
            </a:r>
          </a:p>
          <a:p>
            <a:endParaRPr lang="en-US" sz="1200" dirty="0" smtClean="0">
              <a:latin typeface="+mj-lt"/>
            </a:endParaRPr>
          </a:p>
          <a:p>
            <a:r>
              <a:rPr lang="en-US" sz="2200" dirty="0" smtClean="0">
                <a:latin typeface="+mj-lt"/>
              </a:rPr>
              <a:t>Self-Advocacy  Videos</a:t>
            </a:r>
          </a:p>
          <a:p>
            <a:endParaRPr lang="en-US" sz="1200" dirty="0" smtClean="0">
              <a:latin typeface="+mj-lt"/>
            </a:endParaRPr>
          </a:p>
          <a:p>
            <a:r>
              <a:rPr lang="en-US" sz="2200" dirty="0" smtClean="0">
                <a:latin typeface="+mj-lt"/>
              </a:rPr>
              <a:t>Self-Advocacy Posters  </a:t>
            </a:r>
            <a:endParaRPr lang="en-US" sz="1200" dirty="0" smtClean="0">
              <a:latin typeface="+mj-lt"/>
            </a:endParaRPr>
          </a:p>
          <a:p>
            <a:r>
              <a:rPr lang="en-US" sz="2200" dirty="0" smtClean="0">
                <a:latin typeface="+mj-lt"/>
              </a:rPr>
              <a:t>Self-Advocacy Real World Practice with Action Steps   </a:t>
            </a:r>
            <a:r>
              <a:rPr lang="en-US" sz="3100" dirty="0" smtClean="0">
                <a:latin typeface="+mj-lt"/>
              </a:rPr>
              <a:t>    </a:t>
            </a:r>
          </a:p>
          <a:p>
            <a:pPr marL="914400">
              <a:buNone/>
            </a:pPr>
            <a:r>
              <a:rPr lang="en-US" sz="2400" dirty="0" smtClean="0">
                <a:latin typeface="+mj-lt"/>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Keeping </a:t>
            </a:r>
            <a:r>
              <a:rPr lang="en-US" dirty="0" smtClean="0"/>
              <a:t>It Real</a:t>
            </a:r>
            <a:endParaRPr lang="en-US" dirty="0"/>
          </a:p>
        </p:txBody>
      </p:sp>
      <p:sp>
        <p:nvSpPr>
          <p:cNvPr id="3" name="Subtitle 2"/>
          <p:cNvSpPr>
            <a:spLocks noGrp="1"/>
          </p:cNvSpPr>
          <p:nvPr>
            <p:ph type="subTitle" idx="1"/>
          </p:nvPr>
        </p:nvSpPr>
        <p:spPr/>
        <p:txBody>
          <a:bodyPr/>
          <a:lstStyle/>
          <a:p>
            <a:r>
              <a:rPr lang="en-US" dirty="0" smtClean="0">
                <a:latin typeface="+mj-lt"/>
              </a:rPr>
              <a:t>Self-Advocacy: Lesson One</a:t>
            </a:r>
          </a:p>
          <a:p>
            <a:r>
              <a:rPr lang="en-US" dirty="0" smtClean="0">
                <a:latin typeface="+mj-lt"/>
              </a:rPr>
              <a:t>What Is Self-Advocacy?</a:t>
            </a:r>
            <a:endParaRPr lang="en-US" dirty="0">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pPr algn="ctr"/>
            <a:r>
              <a:rPr lang="en-US" sz="3600" b="1" dirty="0" smtClean="0"/>
              <a:t>What Is Self-Advocacy?</a:t>
            </a:r>
            <a:endParaRPr lang="en-US" sz="3600" b="1" dirty="0"/>
          </a:p>
        </p:txBody>
      </p:sp>
      <p:sp>
        <p:nvSpPr>
          <p:cNvPr id="3" name="Content Placeholder 2"/>
          <p:cNvSpPr>
            <a:spLocks noGrp="1"/>
          </p:cNvSpPr>
          <p:nvPr>
            <p:ph idx="1"/>
          </p:nvPr>
        </p:nvSpPr>
        <p:spPr/>
        <p:txBody>
          <a:bodyPr/>
          <a:lstStyle/>
          <a:p>
            <a:pPr>
              <a:spcBef>
                <a:spcPts val="0"/>
              </a:spcBef>
            </a:pPr>
            <a:r>
              <a:rPr lang="en-US" dirty="0" smtClean="0">
                <a:latin typeface="+mj-lt"/>
              </a:rPr>
              <a:t>Knowing who you are</a:t>
            </a:r>
          </a:p>
          <a:p>
            <a:pPr>
              <a:spcBef>
                <a:spcPts val="0"/>
              </a:spcBef>
            </a:pPr>
            <a:endParaRPr lang="en-US" sz="1200" dirty="0" smtClean="0">
              <a:latin typeface="+mj-lt"/>
            </a:endParaRPr>
          </a:p>
          <a:p>
            <a:pPr>
              <a:spcBef>
                <a:spcPts val="0"/>
              </a:spcBef>
            </a:pPr>
            <a:r>
              <a:rPr lang="en-US" dirty="0" smtClean="0">
                <a:latin typeface="+mj-lt"/>
              </a:rPr>
              <a:t>Explaining and asking</a:t>
            </a:r>
          </a:p>
          <a:p>
            <a:pPr>
              <a:spcBef>
                <a:spcPts val="0"/>
              </a:spcBef>
            </a:pPr>
            <a:endParaRPr lang="en-US" sz="1200" dirty="0" smtClean="0">
              <a:latin typeface="+mj-lt"/>
            </a:endParaRPr>
          </a:p>
          <a:p>
            <a:pPr>
              <a:spcBef>
                <a:spcPts val="0"/>
              </a:spcBef>
            </a:pPr>
            <a:r>
              <a:rPr lang="en-US" dirty="0" smtClean="0">
                <a:latin typeface="+mj-lt"/>
              </a:rPr>
              <a:t>Participating in life </a:t>
            </a:r>
          </a:p>
          <a:p>
            <a:pPr>
              <a:spcBef>
                <a:spcPts val="0"/>
              </a:spcBef>
            </a:pPr>
            <a:endParaRPr lang="en-US" sz="1200" dirty="0" smtClean="0">
              <a:latin typeface="+mj-lt"/>
            </a:endParaRPr>
          </a:p>
          <a:p>
            <a:pPr>
              <a:spcBef>
                <a:spcPts val="0"/>
              </a:spcBef>
            </a:pPr>
            <a:r>
              <a:rPr lang="en-US" dirty="0" smtClean="0">
                <a:latin typeface="+mj-lt"/>
              </a:rPr>
              <a:t>Responding to others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a:r>
              <a:rPr lang="en-US" sz="3600" b="1" dirty="0" smtClean="0"/>
              <a:t>Lesson One</a:t>
            </a:r>
            <a:r>
              <a:rPr lang="en-US" sz="3600" b="1" smtClean="0"/>
              <a:t>: Key Self-Advocacy </a:t>
            </a:r>
            <a:r>
              <a:rPr lang="en-US" sz="3600" b="1" dirty="0" smtClean="0"/>
              <a:t>Concepts</a:t>
            </a:r>
            <a:endParaRPr lang="en-US" sz="3600" b="1" dirty="0"/>
          </a:p>
        </p:txBody>
      </p:sp>
      <p:sp>
        <p:nvSpPr>
          <p:cNvPr id="3" name="Content Placeholder 2"/>
          <p:cNvSpPr>
            <a:spLocks noGrp="1"/>
          </p:cNvSpPr>
          <p:nvPr>
            <p:ph idx="1"/>
          </p:nvPr>
        </p:nvSpPr>
        <p:spPr>
          <a:xfrm>
            <a:off x="457200" y="1905000"/>
            <a:ext cx="8229600" cy="4038600"/>
          </a:xfrm>
        </p:spPr>
        <p:txBody>
          <a:bodyPr/>
          <a:lstStyle/>
          <a:p>
            <a:r>
              <a:rPr lang="en-US" dirty="0" smtClean="0">
                <a:latin typeface="+mj-lt"/>
              </a:rPr>
              <a:t>Everybody does self-advocacy.</a:t>
            </a:r>
          </a:p>
          <a:p>
            <a:pPr>
              <a:buNone/>
            </a:pPr>
            <a:endParaRPr lang="en-US" sz="1200" dirty="0" smtClean="0">
              <a:latin typeface="+mj-lt"/>
            </a:endParaRPr>
          </a:p>
          <a:p>
            <a:r>
              <a:rPr lang="en-US" dirty="0" smtClean="0">
                <a:latin typeface="+mj-lt"/>
              </a:rPr>
              <a:t>Self-advocacy skills help you solve problems.</a:t>
            </a:r>
          </a:p>
          <a:p>
            <a:endParaRPr lang="en-US" sz="1200" dirty="0" smtClean="0">
              <a:latin typeface="+mj-lt"/>
            </a:endParaRPr>
          </a:p>
          <a:p>
            <a:r>
              <a:rPr lang="en-US" dirty="0" smtClean="0">
                <a:latin typeface="+mj-lt"/>
              </a:rPr>
              <a:t>Self-advocacy helps you meet your responsibilities.</a:t>
            </a:r>
            <a:endParaRPr lang="en-US" smtClean="0">
              <a:latin typeface="+mj-lt"/>
            </a:endParaRPr>
          </a:p>
          <a:p>
            <a:endParaRPr lang="en-US" sz="1200" dirty="0" smtClean="0">
              <a:latin typeface="+mj-lt"/>
            </a:endParaRPr>
          </a:p>
          <a:p>
            <a:r>
              <a:rPr lang="en-US" dirty="0" smtClean="0">
                <a:latin typeface="+mj-lt"/>
              </a:rPr>
              <a:t>Self-advocacy helps you meet your needs.</a:t>
            </a:r>
          </a:p>
          <a:p>
            <a:endParaRPr lang="en-US" sz="1200" dirty="0" smtClean="0">
              <a:latin typeface="+mj-lt"/>
            </a:endParaRPr>
          </a:p>
          <a:p>
            <a:r>
              <a:rPr lang="en-US" dirty="0" smtClean="0">
                <a:latin typeface="+mj-lt"/>
              </a:rPr>
              <a:t>Self-advocacy can improve your life.</a:t>
            </a:r>
          </a:p>
          <a:p>
            <a:endParaRPr lang="en-US" dirty="0" smtClean="0">
              <a:latin typeface="+mj-lt"/>
            </a:endParaRPr>
          </a:p>
          <a:p>
            <a:endParaRPr lang="en-US" dirty="0">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685800"/>
          </a:xfrm>
        </p:spPr>
        <p:txBody>
          <a:bodyPr>
            <a:normAutofit fontScale="90000"/>
          </a:bodyPr>
          <a:lstStyle/>
          <a:p>
            <a:pPr algn="ctr"/>
            <a:r>
              <a:rPr lang="en-US" sz="3600" b="1" dirty="0" smtClean="0"/>
              <a:t>Fostering Student Exploration of Self Advocacy</a:t>
            </a:r>
            <a:endParaRPr lang="en-US" sz="3600" b="1" dirty="0"/>
          </a:p>
        </p:txBody>
      </p:sp>
      <p:sp>
        <p:nvSpPr>
          <p:cNvPr id="3" name="Content Placeholder 2"/>
          <p:cNvSpPr>
            <a:spLocks noGrp="1"/>
          </p:cNvSpPr>
          <p:nvPr>
            <p:ph idx="1"/>
          </p:nvPr>
        </p:nvSpPr>
        <p:spPr>
          <a:xfrm>
            <a:off x="457200" y="1752600"/>
            <a:ext cx="8229600" cy="4191000"/>
          </a:xfrm>
        </p:spPr>
        <p:txBody>
          <a:bodyPr>
            <a:normAutofit/>
          </a:bodyPr>
          <a:lstStyle/>
          <a:p>
            <a:r>
              <a:rPr lang="en-US" dirty="0" smtClean="0">
                <a:latin typeface="+mj-lt"/>
              </a:rPr>
              <a:t>Students describe a time when they needed help and had to ask for it. </a:t>
            </a:r>
          </a:p>
          <a:p>
            <a:endParaRPr lang="en-US" sz="1200" dirty="0" smtClean="0">
              <a:latin typeface="+mj-lt"/>
            </a:endParaRPr>
          </a:p>
          <a:p>
            <a:r>
              <a:rPr lang="en-US" dirty="0" smtClean="0">
                <a:latin typeface="+mj-lt"/>
              </a:rPr>
              <a:t>Students then explore the following questions: </a:t>
            </a:r>
          </a:p>
          <a:p>
            <a:pPr lvl="1">
              <a:buFont typeface="Wingdings" pitchFamily="2" charset="2"/>
              <a:buChar char="Ø"/>
            </a:pPr>
            <a:r>
              <a:rPr lang="en-US" dirty="0" smtClean="0">
                <a:latin typeface="+mj-lt"/>
              </a:rPr>
              <a:t>What happened? </a:t>
            </a:r>
          </a:p>
          <a:p>
            <a:pPr lvl="1">
              <a:buFont typeface="Wingdings" pitchFamily="2" charset="2"/>
              <a:buChar char="Ø"/>
            </a:pPr>
            <a:r>
              <a:rPr lang="en-US" dirty="0" smtClean="0">
                <a:latin typeface="+mj-lt"/>
              </a:rPr>
              <a:t>Was it easy to ask for help, or was it difficult? </a:t>
            </a:r>
          </a:p>
          <a:p>
            <a:pPr lvl="1">
              <a:buFont typeface="Wingdings" pitchFamily="2" charset="2"/>
              <a:buChar char="Ø"/>
            </a:pPr>
            <a:r>
              <a:rPr lang="en-US" dirty="0" smtClean="0">
                <a:latin typeface="+mj-lt"/>
              </a:rPr>
              <a:t>Did asking for help fix the problem or not?</a:t>
            </a:r>
          </a:p>
          <a:p>
            <a:pPr lvl="1">
              <a:buFont typeface="Wingdings" pitchFamily="2" charset="2"/>
              <a:buChar char="Ø"/>
            </a:pPr>
            <a:r>
              <a:rPr lang="en-US" dirty="0" smtClean="0">
                <a:latin typeface="+mj-lt"/>
              </a:rPr>
              <a:t>What did you need to know about yourself first?</a:t>
            </a:r>
          </a:p>
          <a:p>
            <a:pPr lvl="1">
              <a:buFont typeface="Wingdings" pitchFamily="2" charset="2"/>
              <a:buChar char="Ø"/>
            </a:pPr>
            <a:r>
              <a:rPr lang="en-US" dirty="0" smtClean="0">
                <a:latin typeface="+mj-lt"/>
              </a:rPr>
              <a:t>Did students come up with similar or different problems?</a:t>
            </a:r>
          </a:p>
          <a:p>
            <a:endParaRPr lang="en-US" sz="1200"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a:r>
              <a:rPr lang="en-US" sz="3200" b="1" dirty="0" smtClean="0"/>
              <a:t>Self-Advocacy Action Steps</a:t>
            </a:r>
            <a:endParaRPr lang="en-US" sz="3200" b="1" dirty="0"/>
          </a:p>
        </p:txBody>
      </p:sp>
      <p:sp>
        <p:nvSpPr>
          <p:cNvPr id="3" name="Content Placeholder 2"/>
          <p:cNvSpPr>
            <a:spLocks noGrp="1"/>
          </p:cNvSpPr>
          <p:nvPr>
            <p:ph idx="1"/>
          </p:nvPr>
        </p:nvSpPr>
        <p:spPr>
          <a:xfrm>
            <a:off x="457200" y="2133600"/>
            <a:ext cx="8229600" cy="4191000"/>
          </a:xfrm>
        </p:spPr>
        <p:txBody>
          <a:bodyPr/>
          <a:lstStyle/>
          <a:p>
            <a:pPr marL="514350" indent="-514350">
              <a:buFont typeface="+mj-lt"/>
              <a:buAutoNum type="arabicPeriod"/>
            </a:pPr>
            <a:r>
              <a:rPr lang="en-US" dirty="0" smtClean="0">
                <a:latin typeface="+mj-lt"/>
              </a:rPr>
              <a:t>State the problem.</a:t>
            </a:r>
          </a:p>
          <a:p>
            <a:pPr marL="514350" indent="-514350">
              <a:buFont typeface="+mj-lt"/>
              <a:buAutoNum type="arabicPeriod"/>
            </a:pPr>
            <a:endParaRPr lang="en-US" dirty="0" smtClean="0">
              <a:latin typeface="+mj-lt"/>
            </a:endParaRPr>
          </a:p>
          <a:p>
            <a:pPr marL="514350" indent="-514350">
              <a:buFont typeface="+mj-lt"/>
              <a:buAutoNum type="arabicPeriod"/>
            </a:pPr>
            <a:r>
              <a:rPr lang="en-US" dirty="0" smtClean="0">
                <a:latin typeface="+mj-lt"/>
              </a:rPr>
              <a:t>State how you feel about the problem.</a:t>
            </a:r>
          </a:p>
          <a:p>
            <a:pPr marL="514350" indent="-514350">
              <a:buFont typeface="+mj-lt"/>
              <a:buAutoNum type="arabicPeriod"/>
            </a:pPr>
            <a:endParaRPr lang="en-US" dirty="0" smtClean="0">
              <a:latin typeface="+mj-lt"/>
            </a:endParaRPr>
          </a:p>
          <a:p>
            <a:pPr marL="514350" indent="-514350">
              <a:buFont typeface="+mj-lt"/>
              <a:buAutoNum type="arabicPeriod"/>
            </a:pPr>
            <a:r>
              <a:rPr lang="en-US" dirty="0" smtClean="0">
                <a:latin typeface="+mj-lt"/>
              </a:rPr>
              <a:t>State what needs to be done to fix the problem.</a:t>
            </a:r>
            <a:endParaRPr lang="en-US" dirty="0">
              <a:latin typeface="+mj-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48512"/>
          </a:xfrm>
        </p:spPr>
        <p:txBody>
          <a:bodyPr>
            <a:normAutofit/>
          </a:bodyPr>
          <a:lstStyle/>
          <a:p>
            <a:pPr algn="ctr"/>
            <a:r>
              <a:rPr lang="en-US" sz="3200" b="1" dirty="0" smtClean="0"/>
              <a:t>Step 1: State the Problem</a:t>
            </a:r>
            <a:endParaRPr lang="en-US" sz="3200" b="1" dirty="0"/>
          </a:p>
        </p:txBody>
      </p:sp>
      <p:sp>
        <p:nvSpPr>
          <p:cNvPr id="3" name="Content Placeholder 2"/>
          <p:cNvSpPr>
            <a:spLocks noGrp="1"/>
          </p:cNvSpPr>
          <p:nvPr>
            <p:ph idx="1"/>
          </p:nvPr>
        </p:nvSpPr>
        <p:spPr>
          <a:xfrm>
            <a:off x="457200" y="2209800"/>
            <a:ext cx="8229600" cy="4114800"/>
          </a:xfrm>
        </p:spPr>
        <p:txBody>
          <a:bodyPr/>
          <a:lstStyle/>
          <a:p>
            <a:r>
              <a:rPr lang="en-US" dirty="0" smtClean="0">
                <a:latin typeface="+mj-lt"/>
              </a:rPr>
              <a:t>Fosters the ability to observe and describe challenging situations</a:t>
            </a:r>
          </a:p>
          <a:p>
            <a:endParaRPr lang="en-US" sz="1200" dirty="0" smtClean="0">
              <a:latin typeface="+mj-lt"/>
            </a:endParaRPr>
          </a:p>
          <a:p>
            <a:r>
              <a:rPr lang="en-US" dirty="0" smtClean="0">
                <a:latin typeface="+mj-lt"/>
              </a:rPr>
              <a:t>Allows practice reporting difficulties</a:t>
            </a:r>
          </a:p>
          <a:p>
            <a:pPr>
              <a:buNone/>
            </a:pPr>
            <a:endParaRPr lang="en-US" sz="1200" dirty="0" smtClean="0">
              <a:latin typeface="+mj-lt"/>
            </a:endParaRPr>
          </a:p>
          <a:p>
            <a:r>
              <a:rPr lang="en-US" dirty="0" smtClean="0">
                <a:latin typeface="+mj-lt"/>
              </a:rPr>
              <a:t>Improves communication skills overall</a:t>
            </a:r>
            <a:endParaRPr lang="en-US" dirty="0">
              <a:latin typeface="+mj-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48512"/>
          </a:xfrm>
        </p:spPr>
        <p:txBody>
          <a:bodyPr>
            <a:normAutofit/>
          </a:bodyPr>
          <a:lstStyle/>
          <a:p>
            <a:pPr algn="ctr"/>
            <a:r>
              <a:rPr lang="en-US" sz="3200" b="1" dirty="0" smtClean="0"/>
              <a:t>Step 2: State How You Feel About the Problem</a:t>
            </a:r>
            <a:endParaRPr lang="en-US" sz="3200" b="1" dirty="0"/>
          </a:p>
        </p:txBody>
      </p:sp>
      <p:sp>
        <p:nvSpPr>
          <p:cNvPr id="3" name="Content Placeholder 2"/>
          <p:cNvSpPr>
            <a:spLocks noGrp="1"/>
          </p:cNvSpPr>
          <p:nvPr>
            <p:ph idx="1"/>
          </p:nvPr>
        </p:nvSpPr>
        <p:spPr>
          <a:xfrm>
            <a:off x="457200" y="2209800"/>
            <a:ext cx="8229600" cy="4114800"/>
          </a:xfrm>
        </p:spPr>
        <p:txBody>
          <a:bodyPr/>
          <a:lstStyle/>
          <a:p>
            <a:r>
              <a:rPr lang="en-US" dirty="0" smtClean="0">
                <a:latin typeface="+mj-lt"/>
              </a:rPr>
              <a:t>Increases self-awareness</a:t>
            </a:r>
          </a:p>
          <a:p>
            <a:endParaRPr lang="en-US" sz="1200" dirty="0" smtClean="0">
              <a:latin typeface="+mj-lt"/>
            </a:endParaRPr>
          </a:p>
          <a:p>
            <a:r>
              <a:rPr lang="en-US" dirty="0" smtClean="0">
                <a:latin typeface="+mj-lt"/>
              </a:rPr>
              <a:t>Fosters the ability to describe inner experiences</a:t>
            </a:r>
          </a:p>
          <a:p>
            <a:pPr>
              <a:buNone/>
            </a:pPr>
            <a:endParaRPr lang="en-US" sz="1200" dirty="0" smtClean="0">
              <a:latin typeface="+mj-lt"/>
            </a:endParaRPr>
          </a:p>
          <a:p>
            <a:r>
              <a:rPr lang="en-US" dirty="0" smtClean="0">
                <a:latin typeface="+mj-lt"/>
              </a:rPr>
              <a:t>Promotes use of “</a:t>
            </a:r>
            <a:r>
              <a:rPr lang="en-US" dirty="0" smtClean="0">
                <a:latin typeface="Times New Roman" pitchFamily="18" charset="0"/>
                <a:cs typeface="Times New Roman" pitchFamily="18" charset="0"/>
              </a:rPr>
              <a:t>I</a:t>
            </a:r>
            <a:r>
              <a:rPr lang="en-US" dirty="0" smtClean="0">
                <a:latin typeface="+mj-lt"/>
              </a:rPr>
              <a:t>” statements when negotiating with others</a:t>
            </a:r>
            <a:endParaRPr lang="en-US" dirty="0">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48512"/>
          </a:xfrm>
        </p:spPr>
        <p:txBody>
          <a:bodyPr>
            <a:normAutofit/>
          </a:bodyPr>
          <a:lstStyle/>
          <a:p>
            <a:pPr algn="ctr"/>
            <a:r>
              <a:rPr lang="en-US" sz="3200" b="1" dirty="0" smtClean="0"/>
              <a:t>Step 3: State What Needs to Happen </a:t>
            </a:r>
            <a:br>
              <a:rPr lang="en-US" sz="3200" b="1" dirty="0" smtClean="0"/>
            </a:br>
            <a:r>
              <a:rPr lang="en-US" sz="3200" b="1" dirty="0" smtClean="0"/>
              <a:t>to Fix the Problem</a:t>
            </a:r>
            <a:endParaRPr lang="en-US" sz="3200" b="1" dirty="0"/>
          </a:p>
        </p:txBody>
      </p:sp>
      <p:sp>
        <p:nvSpPr>
          <p:cNvPr id="3" name="Content Placeholder 2"/>
          <p:cNvSpPr>
            <a:spLocks noGrp="1"/>
          </p:cNvSpPr>
          <p:nvPr>
            <p:ph idx="1"/>
          </p:nvPr>
        </p:nvSpPr>
        <p:spPr>
          <a:xfrm>
            <a:off x="457200" y="2209800"/>
            <a:ext cx="8229600" cy="4114800"/>
          </a:xfrm>
        </p:spPr>
        <p:txBody>
          <a:bodyPr/>
          <a:lstStyle/>
          <a:p>
            <a:r>
              <a:rPr lang="en-US" dirty="0" smtClean="0">
                <a:latin typeface="+mj-lt"/>
              </a:rPr>
              <a:t>Teaches students to focus on creative solutions</a:t>
            </a:r>
          </a:p>
          <a:p>
            <a:endParaRPr lang="en-US" sz="1200" dirty="0" smtClean="0">
              <a:latin typeface="+mj-lt"/>
            </a:endParaRPr>
          </a:p>
          <a:p>
            <a:r>
              <a:rPr lang="en-US" dirty="0" smtClean="0">
                <a:latin typeface="+mj-lt"/>
              </a:rPr>
              <a:t>Enables students to advocate for their needs</a:t>
            </a:r>
          </a:p>
          <a:p>
            <a:pPr>
              <a:buNone/>
            </a:pPr>
            <a:endParaRPr lang="en-US" sz="1200" dirty="0" smtClean="0">
              <a:latin typeface="+mj-lt"/>
            </a:endParaRPr>
          </a:p>
          <a:p>
            <a:r>
              <a:rPr lang="en-US" dirty="0" smtClean="0">
                <a:latin typeface="+mj-lt"/>
              </a:rPr>
              <a:t>Fosters the development of effective strategies for coping with the challenges each student might face in real-world settings</a:t>
            </a:r>
            <a:endParaRPr lang="en-US" dirty="0">
              <a:latin typeface="+mj-l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189</TotalTime>
  <Words>503</Words>
  <Application>Microsoft Macintosh PowerPoint</Application>
  <PresentationFormat>On-screen Show (4:3)</PresentationFormat>
  <Paragraphs>78</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PowerPoint Presentation</vt:lpstr>
      <vt:lpstr>Keeping It Real</vt:lpstr>
      <vt:lpstr>What Is Self-Advocacy?</vt:lpstr>
      <vt:lpstr>Lesson One: Key Self-Advocacy Concepts</vt:lpstr>
      <vt:lpstr>Fostering Student Exploration of Self Advocacy</vt:lpstr>
      <vt:lpstr>Self-Advocacy Action Steps</vt:lpstr>
      <vt:lpstr>Step 1: State the Problem</vt:lpstr>
      <vt:lpstr>Step 2: State How You Feel About the Problem</vt:lpstr>
      <vt:lpstr>Step 3: State What Needs to Happen  to Fix the Problem</vt:lpstr>
      <vt:lpstr>Self-Advocacy Enrichment Activities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ASD Nest Keeping It Real</dc:title>
  <dc:creator>Owner</dc:creator>
  <cp:lastModifiedBy>Aaron Lanou</cp:lastModifiedBy>
  <cp:revision>18</cp:revision>
  <dcterms:created xsi:type="dcterms:W3CDTF">2012-10-24T01:29:15Z</dcterms:created>
  <dcterms:modified xsi:type="dcterms:W3CDTF">2013-09-04T20:17:49Z</dcterms:modified>
</cp:coreProperties>
</file>